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17.xml.rels" ContentType="application/vnd.openxmlformats-package.relationships+xml"/>
  <Override PartName="/ppt/notesSlides/notesSlide17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1.gif" ContentType="image/gif"/>
  <Override PartName="/ppt/media/image53.png" ContentType="image/png"/>
  <Override PartName="/ppt/media/image52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1.gif" ContentType="image/gif"/>
  <Override PartName="/ppt/media/image43.png" ContentType="image/png"/>
  <Override PartName="/ppt/media/image40.gif" ContentType="image/gif"/>
  <Override PartName="/ppt/media/image42.png" ContentType="image/png"/>
  <Override PartName="/ppt/media/image38.gif" ContentType="image/gif"/>
  <Override PartName="/ppt/media/image30.png" ContentType="image/png"/>
  <Override PartName="/ppt/media/image39.png" ContentType="image/png"/>
  <Override PartName="/ppt/media/image36.gif" ContentType="image/gif"/>
  <Override PartName="/ppt/media/image9.png" ContentType="image/png"/>
  <Override PartName="/ppt/media/image13.png" ContentType="image/png"/>
  <Override PartName="/ppt/media/image1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31.png" ContentType="image/png"/>
  <Override PartName="/ppt/media/image68.png" ContentType="image/png"/>
  <Override PartName="/ppt/media/image66.png" ContentType="image/png"/>
  <Override PartName="/ppt/media/image79.png" ContentType="image/png"/>
  <Override PartName="/ppt/media/image67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6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8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82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83.png" ContentType="image/png"/>
  <Override PartName="/ppt/media/image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84.png" ContentType="image/png"/>
  <Override PartName="/ppt/media/image7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A08FA864-6DE2-4C8C-B1B4-D81C151DEE5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2703A11F-FD0F-4497-861A-CC1EBB7CA285}" type="slidenum"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sldImg"/>
          </p:nvPr>
        </p:nvSpPr>
        <p:spPr>
          <a:xfrm>
            <a:off x="2752560" y="533520"/>
            <a:ext cx="4728960" cy="2660400"/>
          </a:xfrm>
          <a:prstGeom prst="rect">
            <a:avLst/>
          </a:prstGeom>
        </p:spPr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body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 type="body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201" name="PlaceHolder 6"/>
          <p:cNvSpPr>
            <a:spLocks noGrp="1"/>
          </p:cNvSpPr>
          <p:nvPr>
            <p:ph type="body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202" name="PlaceHolder 7"/>
          <p:cNvSpPr>
            <a:spLocks noGrp="1"/>
          </p:cNvSpPr>
          <p:nvPr>
            <p:ph type="body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242" name="PlaceHolder 6"/>
          <p:cNvSpPr>
            <a:spLocks noGrp="1"/>
          </p:cNvSpPr>
          <p:nvPr>
            <p:ph type="body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243" name="PlaceHolder 7"/>
          <p:cNvSpPr>
            <a:spLocks noGrp="1"/>
          </p:cNvSpPr>
          <p:nvPr>
            <p:ph type="body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45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D613063-3989-4E48-99A2-240EC5DB6D37}" type="datetime">
              <a:rPr b="0" lang="en-US" sz="900" spc="-1" strike="noStrike">
                <a:solidFill>
                  <a:srgbClr val="8b8b8b"/>
                </a:solidFill>
                <a:latin typeface="Calibri"/>
              </a:rPr>
              <a:t>10/25/20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A2657B5-EE09-49C9-8CB1-22776864E642}" type="slidenum">
              <a:rPr b="0" lang="en-GB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55BB731A-1B09-43DA-8C55-C6311D6BB17C}" type="slidenum">
              <a:rPr b="0" lang="en-GB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 u="sng">
                <a:solidFill>
                  <a:srgbClr val="ffffff"/>
                </a:solidFill>
                <a:uFillTx/>
                <a:latin typeface="Arial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1144B00-B482-4D3F-ABD9-30EFCFCACA5E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d60093"/>
                </a:solidFill>
                <a:latin typeface="Berlin Sans FB"/>
              </a:rPr>
              <a:t>Click to edit the outline text format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d60093"/>
                </a:solidFill>
                <a:latin typeface="Berlin Sans FB"/>
              </a:rPr>
              <a:t>Second Outline Level</a:t>
            </a:r>
            <a:endParaRPr b="0" lang="en-US" sz="2400" spc="-1" strike="noStrike">
              <a:solidFill>
                <a:srgbClr val="d60093"/>
              </a:solidFill>
              <a:latin typeface="Berlin Sans FB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60093"/>
                </a:solidFill>
                <a:latin typeface="Berlin Sans FB"/>
              </a:rPr>
              <a:t>Third Outline Level</a:t>
            </a:r>
            <a:endParaRPr b="0" lang="en-US" sz="2000" spc="-1" strike="noStrike">
              <a:solidFill>
                <a:srgbClr val="d60093"/>
              </a:solidFill>
              <a:latin typeface="Berlin Sans FB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d60093"/>
                </a:solidFill>
                <a:latin typeface="Berlin Sans FB"/>
              </a:rPr>
              <a:t>Fourth Outline Level</a:t>
            </a:r>
            <a:endParaRPr b="0" lang="en-US" sz="2000" spc="-1" strike="noStrike">
              <a:solidFill>
                <a:srgbClr val="d60093"/>
              </a:solidFill>
              <a:latin typeface="Berlin Sans FB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60093"/>
                </a:solidFill>
                <a:latin typeface="Berlin Sans FB"/>
              </a:rPr>
              <a:t>Fifth Outline Level</a:t>
            </a:r>
            <a:endParaRPr b="0" lang="en-US" sz="2000" spc="-1" strike="noStrike">
              <a:solidFill>
                <a:srgbClr val="d60093"/>
              </a:solidFill>
              <a:latin typeface="Berlin Sans FB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60093"/>
                </a:solidFill>
                <a:latin typeface="Berlin Sans FB"/>
              </a:rPr>
              <a:t>Sixth Outline Level</a:t>
            </a:r>
            <a:endParaRPr b="0" lang="en-US" sz="2000" spc="-1" strike="noStrike">
              <a:solidFill>
                <a:srgbClr val="d60093"/>
              </a:solidFill>
              <a:latin typeface="Berlin Sans FB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60093"/>
                </a:solidFill>
                <a:latin typeface="Berlin Sans FB"/>
              </a:rPr>
              <a:t>Seventh Outline Level</a:t>
            </a:r>
            <a:endParaRPr b="0" lang="en-US" sz="20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 u="sng">
                <a:solidFill>
                  <a:srgbClr val="ffffff"/>
                </a:solidFill>
                <a:uFillTx/>
                <a:latin typeface="Arial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d60093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d60093"/>
                </a:solidFill>
                <a:latin typeface="Berlin Sans FB"/>
              </a:rPr>
              <a:t>Click to edit Master text styles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d60093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d60093"/>
                </a:solidFill>
                <a:latin typeface="Berlin Sans FB"/>
              </a:rPr>
              <a:t>Second level</a:t>
            </a:r>
            <a:endParaRPr b="0" lang="en-US" sz="2800" spc="-1" strike="noStrike">
              <a:solidFill>
                <a:srgbClr val="d60093"/>
              </a:solidFill>
              <a:latin typeface="Berlin Sans FB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d60093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d60093"/>
                </a:solidFill>
                <a:latin typeface="Berlin Sans FB"/>
              </a:rPr>
              <a:t>Third level</a:t>
            </a:r>
            <a:endParaRPr b="0" lang="en-US" sz="2400" spc="-1" strike="noStrike">
              <a:solidFill>
                <a:srgbClr val="d60093"/>
              </a:solidFill>
              <a:latin typeface="Berlin Sans FB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d60093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d60093"/>
                </a:solidFill>
                <a:latin typeface="Berlin Sans FB"/>
              </a:rPr>
              <a:t>Fourth level</a:t>
            </a:r>
            <a:endParaRPr b="0" lang="en-US" sz="2000" spc="-1" strike="noStrike">
              <a:solidFill>
                <a:srgbClr val="d60093"/>
              </a:solidFill>
              <a:latin typeface="Berlin Sans FB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d60093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d60093"/>
                </a:solidFill>
                <a:latin typeface="Berlin Sans FB"/>
              </a:rPr>
              <a:t>Fifth level</a:t>
            </a:r>
            <a:endParaRPr b="0" lang="en-US" sz="2000" spc="-1" strike="noStrike">
              <a:solidFill>
                <a:srgbClr val="d60093"/>
              </a:solidFill>
              <a:latin typeface="Berlin Sans FB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7C343DC-49AD-4D2C-B279-CA2AFF097452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80A94EB-7186-4840-A9CC-8E6EF6CAB51A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d60093"/>
                </a:solidFill>
                <a:latin typeface="Berlin Sans FB"/>
              </a:rPr>
              <a:t>Click to edit the outline text format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d60093"/>
                </a:solidFill>
                <a:latin typeface="Berlin Sans FB"/>
              </a:rPr>
              <a:t>Second Outline Level</a:t>
            </a:r>
            <a:endParaRPr b="0" lang="en-US" sz="2400" spc="-1" strike="noStrike">
              <a:solidFill>
                <a:srgbClr val="d60093"/>
              </a:solidFill>
              <a:latin typeface="Berlin Sans FB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60093"/>
                </a:solidFill>
                <a:latin typeface="Berlin Sans FB"/>
              </a:rPr>
              <a:t>Third Outline Level</a:t>
            </a:r>
            <a:endParaRPr b="0" lang="en-US" sz="2000" spc="-1" strike="noStrike">
              <a:solidFill>
                <a:srgbClr val="d60093"/>
              </a:solidFill>
              <a:latin typeface="Berlin Sans FB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d60093"/>
                </a:solidFill>
                <a:latin typeface="Berlin Sans FB"/>
              </a:rPr>
              <a:t>Fourth Outline Level</a:t>
            </a:r>
            <a:endParaRPr b="0" lang="en-US" sz="2000" spc="-1" strike="noStrike">
              <a:solidFill>
                <a:srgbClr val="d60093"/>
              </a:solidFill>
              <a:latin typeface="Berlin Sans FB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60093"/>
                </a:solidFill>
                <a:latin typeface="Berlin Sans FB"/>
              </a:rPr>
              <a:t>Fifth Outline Level</a:t>
            </a:r>
            <a:endParaRPr b="0" lang="en-US" sz="2000" spc="-1" strike="noStrike">
              <a:solidFill>
                <a:srgbClr val="d60093"/>
              </a:solidFill>
              <a:latin typeface="Berlin Sans FB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60093"/>
                </a:solidFill>
                <a:latin typeface="Berlin Sans FB"/>
              </a:rPr>
              <a:t>Sixth Outline Level</a:t>
            </a:r>
            <a:endParaRPr b="0" lang="en-US" sz="2000" spc="-1" strike="noStrike">
              <a:solidFill>
                <a:srgbClr val="d60093"/>
              </a:solidFill>
              <a:latin typeface="Berlin Sans FB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60093"/>
                </a:solidFill>
                <a:latin typeface="Berlin Sans FB"/>
              </a:rPr>
              <a:t>Seventh Outline Level</a:t>
            </a:r>
            <a:endParaRPr b="0" lang="en-US" sz="20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 u="sng">
                <a:solidFill>
                  <a:srgbClr val="ffffff"/>
                </a:solidFill>
                <a:uFillTx/>
                <a:latin typeface="Arial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87A5E90-6196-44B4-98C8-6EC47E383954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d60093"/>
                </a:solidFill>
                <a:latin typeface="Berlin Sans FB"/>
              </a:rPr>
              <a:t>Click to edit the outline text format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d60093"/>
                </a:solidFill>
                <a:latin typeface="Berlin Sans FB"/>
              </a:rPr>
              <a:t>Second Outline Level</a:t>
            </a:r>
            <a:endParaRPr b="0" lang="en-US" sz="2400" spc="-1" strike="noStrike">
              <a:solidFill>
                <a:srgbClr val="d60093"/>
              </a:solidFill>
              <a:latin typeface="Berlin Sans FB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60093"/>
                </a:solidFill>
                <a:latin typeface="Berlin Sans FB"/>
              </a:rPr>
              <a:t>Third Outline Level</a:t>
            </a:r>
            <a:endParaRPr b="0" lang="en-US" sz="2000" spc="-1" strike="noStrike">
              <a:solidFill>
                <a:srgbClr val="d60093"/>
              </a:solidFill>
              <a:latin typeface="Berlin Sans FB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d60093"/>
                </a:solidFill>
                <a:latin typeface="Berlin Sans FB"/>
              </a:rPr>
              <a:t>Fourth Outline Level</a:t>
            </a:r>
            <a:endParaRPr b="0" lang="en-US" sz="2000" spc="-1" strike="noStrike">
              <a:solidFill>
                <a:srgbClr val="d60093"/>
              </a:solidFill>
              <a:latin typeface="Berlin Sans FB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60093"/>
                </a:solidFill>
                <a:latin typeface="Berlin Sans FB"/>
              </a:rPr>
              <a:t>Fifth Outline Level</a:t>
            </a:r>
            <a:endParaRPr b="0" lang="en-US" sz="2000" spc="-1" strike="noStrike">
              <a:solidFill>
                <a:srgbClr val="d60093"/>
              </a:solidFill>
              <a:latin typeface="Berlin Sans FB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60093"/>
                </a:solidFill>
                <a:latin typeface="Berlin Sans FB"/>
              </a:rPr>
              <a:t>Sixth Outline Level</a:t>
            </a:r>
            <a:endParaRPr b="0" lang="en-US" sz="2000" spc="-1" strike="noStrike">
              <a:solidFill>
                <a:srgbClr val="d60093"/>
              </a:solidFill>
              <a:latin typeface="Berlin Sans FB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60093"/>
                </a:solidFill>
                <a:latin typeface="Berlin Sans FB"/>
              </a:rPr>
              <a:t>Seventh Outline Level</a:t>
            </a:r>
            <a:endParaRPr b="0" lang="en-US" sz="20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gif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gif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gif"/><Relationship Id="rId3" Type="http://schemas.openxmlformats.org/officeDocument/2006/relationships/image" Target="../media/image41.gif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gif"/><Relationship Id="rId3" Type="http://schemas.openxmlformats.org/officeDocument/2006/relationships/slideLayout" Target="../slideLayouts/slideLayout2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2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2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2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2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2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2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2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2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2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3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4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slideLayout" Target="../slideLayouts/slideLayout29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6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4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3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3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TextShape 2"/>
          <p:cNvSpPr txBox="1"/>
          <p:nvPr/>
        </p:nvSpPr>
        <p:spPr>
          <a:xfrm>
            <a:off x="628560" y="820440"/>
            <a:ext cx="7879320" cy="2225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90000"/>
              </a:lnSpc>
            </a:pPr>
            <a:r>
              <a:rPr b="1" lang="en-GB" sz="3300" spc="-1" strike="noStrike">
                <a:solidFill>
                  <a:srgbClr val="000000"/>
                </a:solidFill>
                <a:latin typeface="Aharoni"/>
              </a:rPr>
              <a:t>PIE &amp; AI</a:t>
            </a:r>
            <a:br/>
            <a:r>
              <a:rPr b="1" lang="en-GB" sz="3300" spc="-1" strike="noStrike">
                <a:solidFill>
                  <a:srgbClr val="000000"/>
                </a:solidFill>
                <a:latin typeface="Aharoni"/>
              </a:rPr>
              <a:t>AI Global leaders </a:t>
            </a:r>
            <a:br/>
            <a:r>
              <a:rPr b="1" lang="en-GB" sz="3300" spc="-1" strike="noStrike">
                <a:solidFill>
                  <a:srgbClr val="000000"/>
                </a:solidFill>
                <a:latin typeface="Aharoni"/>
              </a:rPr>
              <a:t>and </a:t>
            </a:r>
            <a:br/>
            <a:r>
              <a:rPr b="1" lang="en-GB" sz="3300" spc="-1" strike="noStrike">
                <a:solidFill>
                  <a:srgbClr val="000000"/>
                </a:solidFill>
                <a:latin typeface="Aharoni"/>
              </a:rPr>
              <a:t>community</a:t>
            </a:r>
            <a:endParaRPr b="0" lang="en-US" sz="3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TextShape 3"/>
          <p:cNvSpPr txBox="1"/>
          <p:nvPr/>
        </p:nvSpPr>
        <p:spPr>
          <a:xfrm>
            <a:off x="5550840" y="3464640"/>
            <a:ext cx="2959560" cy="778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algn="r">
              <a:lnSpc>
                <a:spcPct val="90000"/>
              </a:lnSpc>
              <a:spcAft>
                <a:spcPts val="1599"/>
              </a:spcAft>
            </a:pPr>
            <a:r>
              <a:rPr b="1" lang="en-GB" sz="2400" spc="-1" strike="noStrike">
                <a:solidFill>
                  <a:srgbClr val="000000"/>
                </a:solidFill>
                <a:latin typeface="Calibri"/>
              </a:rPr>
              <a:t>deeplearning.ai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3" name="CustomShape 4"/>
          <p:cNvSpPr/>
          <p:nvPr/>
        </p:nvSpPr>
        <p:spPr>
          <a:xfrm>
            <a:off x="631080" y="3248280"/>
            <a:ext cx="7879320" cy="13320"/>
          </a:xfrm>
          <a:prstGeom prst="rect">
            <a:avLst/>
          </a:prstGeom>
          <a:solidFill>
            <a:srgbClr val="d5d5d5"/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5"/>
          <p:cNvSpPr/>
          <p:nvPr/>
        </p:nvSpPr>
        <p:spPr>
          <a:xfrm rot="5400000">
            <a:off x="7010640" y="1761120"/>
            <a:ext cx="40680" cy="29595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1052640" y="23580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haroni"/>
              </a:rPr>
              <a:t>Artificial Intelligence 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Calibri Light"/>
              </a:rPr>
              <a:t>Machine Learning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Calibri Light"/>
              </a:rPr>
              <a:t>Get Rules from ML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3" name="Google Shape;306;p27" descr=""/>
          <p:cNvPicPr/>
          <p:nvPr/>
        </p:nvPicPr>
        <p:blipFill>
          <a:blip r:embed="rId2"/>
          <a:srcRect l="14651" t="51348" r="47637" b="34242"/>
          <a:stretch/>
        </p:blipFill>
        <p:spPr>
          <a:xfrm>
            <a:off x="6104520" y="92520"/>
            <a:ext cx="2772000" cy="600120"/>
          </a:xfrm>
          <a:prstGeom prst="rect">
            <a:avLst/>
          </a:prstGeom>
          <a:ln>
            <a:noFill/>
          </a:ln>
        </p:spPr>
      </p:pic>
      <p:pic>
        <p:nvPicPr>
          <p:cNvPr id="284" name="Google Shape;300;p26" descr=""/>
          <p:cNvPicPr/>
          <p:nvPr/>
        </p:nvPicPr>
        <p:blipFill>
          <a:blip r:embed="rId3"/>
          <a:stretch/>
        </p:blipFill>
        <p:spPr>
          <a:xfrm>
            <a:off x="1436400" y="693000"/>
            <a:ext cx="5898240" cy="4011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1052640" y="23580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haroni"/>
              </a:rPr>
              <a:t>Artificial Intelligence 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Calibri Light"/>
              </a:rPr>
              <a:t>Deep Learning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Calibri Light"/>
              </a:rPr>
              <a:t>Feature Engineering  should be Auto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Calibri Light"/>
              </a:rPr>
              <a:t>Always use Neural Network</a:t>
            </a:r>
            <a:br/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6" name="Google Shape;306;p27" descr=""/>
          <p:cNvPicPr/>
          <p:nvPr/>
        </p:nvPicPr>
        <p:blipFill>
          <a:blip r:embed="rId2"/>
          <a:srcRect l="14651" t="51348" r="47637" b="34242"/>
          <a:stretch/>
        </p:blipFill>
        <p:spPr>
          <a:xfrm>
            <a:off x="6104520" y="92520"/>
            <a:ext cx="2772000" cy="600120"/>
          </a:xfrm>
          <a:prstGeom prst="rect">
            <a:avLst/>
          </a:prstGeom>
          <a:ln>
            <a:noFill/>
          </a:ln>
        </p:spPr>
      </p:pic>
      <p:pic>
        <p:nvPicPr>
          <p:cNvPr id="287" name="Google Shape;307;p27" descr=""/>
          <p:cNvPicPr/>
          <p:nvPr/>
        </p:nvPicPr>
        <p:blipFill>
          <a:blip r:embed="rId3"/>
          <a:stretch/>
        </p:blipFill>
        <p:spPr>
          <a:xfrm>
            <a:off x="1733400" y="1918440"/>
            <a:ext cx="5969520" cy="2657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1052640" y="23580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haroni"/>
              </a:rPr>
              <a:t>Artificial Intelligence 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Calibri Light"/>
              </a:rPr>
              <a:t>Deep Learning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Calibri Light"/>
              </a:rPr>
              <a:t>Feature Engineering  will be Automated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Calibri Light"/>
              </a:rPr>
              <a:t>Always use Neural Network</a:t>
            </a:r>
            <a:br/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9" name="Google Shape;313;p28" descr=""/>
          <p:cNvPicPr/>
          <p:nvPr/>
        </p:nvPicPr>
        <p:blipFill>
          <a:blip r:embed="rId2"/>
          <a:srcRect l="14651" t="51348" r="47637" b="34242"/>
          <a:stretch/>
        </p:blipFill>
        <p:spPr>
          <a:xfrm>
            <a:off x="6104520" y="92520"/>
            <a:ext cx="2772000" cy="600120"/>
          </a:xfrm>
          <a:prstGeom prst="rect">
            <a:avLst/>
          </a:prstGeom>
          <a:ln>
            <a:noFill/>
          </a:ln>
        </p:spPr>
      </p:pic>
      <p:pic>
        <p:nvPicPr>
          <p:cNvPr id="290" name="Google Shape;314;p28" descr=""/>
          <p:cNvPicPr/>
          <p:nvPr/>
        </p:nvPicPr>
        <p:blipFill>
          <a:blip r:embed="rId3"/>
          <a:stretch/>
        </p:blipFill>
        <p:spPr>
          <a:xfrm>
            <a:off x="1459080" y="1769040"/>
            <a:ext cx="6031080" cy="2842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1263600" y="49392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haroni"/>
              </a:rPr>
              <a:t>Supervised learning tasks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236960" y="1620000"/>
            <a:ext cx="5027760" cy="175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3" name="Google Shape;321;p29" descr=""/>
          <p:cNvPicPr/>
          <p:nvPr/>
        </p:nvPicPr>
        <p:blipFill>
          <a:blip r:embed="rId2"/>
          <a:stretch/>
        </p:blipFill>
        <p:spPr>
          <a:xfrm>
            <a:off x="1284840" y="1232280"/>
            <a:ext cx="6573960" cy="3217680"/>
          </a:xfrm>
          <a:prstGeom prst="rect">
            <a:avLst/>
          </a:prstGeom>
          <a:ln w="7632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haroni"/>
              </a:rPr>
              <a:t>Learning Types in AI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5" name="TextShape 2"/>
          <p:cNvSpPr txBox="1"/>
          <p:nvPr/>
        </p:nvSpPr>
        <p:spPr>
          <a:xfrm>
            <a:off x="2104920" y="1000080"/>
            <a:ext cx="7038720" cy="914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haroni"/>
              </a:rPr>
              <a:t>Supervised learning tasks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6" name="Google Shape;328;p30" descr=""/>
          <p:cNvPicPr/>
          <p:nvPr/>
        </p:nvPicPr>
        <p:blipFill>
          <a:blip r:embed="rId2"/>
          <a:srcRect l="0" t="2281" r="11118" b="0"/>
          <a:stretch/>
        </p:blipFill>
        <p:spPr>
          <a:xfrm>
            <a:off x="1297440" y="1486440"/>
            <a:ext cx="5281920" cy="306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haroni"/>
              </a:rPr>
              <a:t>Learning Types in AI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TextShape 2"/>
          <p:cNvSpPr txBox="1"/>
          <p:nvPr/>
        </p:nvSpPr>
        <p:spPr>
          <a:xfrm>
            <a:off x="2104920" y="1000080"/>
            <a:ext cx="7038720" cy="914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haroni"/>
              </a:rPr>
              <a:t>Unsupervised learning tasks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9" name="Google Shape;335;p31" descr=""/>
          <p:cNvPicPr/>
          <p:nvPr/>
        </p:nvPicPr>
        <p:blipFill>
          <a:blip r:embed="rId2"/>
          <a:srcRect l="0" t="16430" r="0" b="0"/>
          <a:stretch/>
        </p:blipFill>
        <p:spPr>
          <a:xfrm>
            <a:off x="1023120" y="1563840"/>
            <a:ext cx="6169680" cy="2899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haroni"/>
              </a:rPr>
              <a:t>Learning Types in AI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1" name="TextShape 2"/>
          <p:cNvSpPr txBox="1"/>
          <p:nvPr/>
        </p:nvSpPr>
        <p:spPr>
          <a:xfrm>
            <a:off x="2104920" y="1000080"/>
            <a:ext cx="7038720" cy="914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haroni"/>
              </a:rPr>
              <a:t>Reinforcement learning tasks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2" name="Google Shape;342;p32" descr=""/>
          <p:cNvPicPr/>
          <p:nvPr/>
        </p:nvPicPr>
        <p:blipFill>
          <a:blip r:embed="rId2"/>
          <a:stretch/>
        </p:blipFill>
        <p:spPr>
          <a:xfrm>
            <a:off x="1469880" y="1471680"/>
            <a:ext cx="3101760" cy="3101760"/>
          </a:xfrm>
          <a:prstGeom prst="rect">
            <a:avLst/>
          </a:prstGeom>
          <a:ln>
            <a:noFill/>
          </a:ln>
        </p:spPr>
      </p:pic>
      <p:pic>
        <p:nvPicPr>
          <p:cNvPr id="303" name="Google Shape;343;p32" descr=""/>
          <p:cNvPicPr/>
          <p:nvPr/>
        </p:nvPicPr>
        <p:blipFill>
          <a:blip r:embed="rId3"/>
          <a:stretch/>
        </p:blipFill>
        <p:spPr>
          <a:xfrm>
            <a:off x="4724280" y="2143440"/>
            <a:ext cx="4266720" cy="240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1428840" y="1600200"/>
            <a:ext cx="6171840" cy="1542600"/>
          </a:xfrm>
          <a:prstGeom prst="rect">
            <a:avLst/>
          </a:prstGeom>
          <a:solidFill>
            <a:srgbClr val="cc3366"/>
          </a:solidFill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Arial"/>
              </a:rPr>
              <a:t>Advanced Topics in Deep Learning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solidFill>
            <a:srgbClr val="cc3366"/>
          </a:solidFill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Introduction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457200" y="1200240"/>
            <a:ext cx="8229240" cy="3394080"/>
          </a:xfrm>
          <a:prstGeom prst="rect">
            <a:avLst/>
          </a:prstGeom>
          <a:solidFill>
            <a:srgbClr val="ffffff"/>
          </a:solidFill>
          <a:ln w="6480">
            <a:noFill/>
          </a:ln>
        </p:spPr>
        <p:txBody>
          <a:bodyPr>
            <a:normAutofit fontScale="26000"/>
          </a:bodyPr>
          <a:p>
            <a:pPr marL="343080" indent="-34272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47% of Jobs Will Disappear in the next 25 Years, According to Oxford University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More jobs will be created by AI than will be lost to it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Artificial Intelligence Market Size Worth $733.7 Billion By 2027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AI is the new electricity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“</a:t>
            </a: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We’re about to face labor displacement of a magnitude we haven’t seen since the 1930s” – Andrew Ng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World Economic Forum: automation will displace 75 million jobs but generate 133 million new ones worldwide by 2022.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solidFill>
            <a:srgbClr val="cc3366"/>
          </a:solidFill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AI Market Value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TextShape 2"/>
          <p:cNvSpPr txBox="1"/>
          <p:nvPr/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 w="648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c3366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cc3366"/>
                </a:solidFill>
                <a:latin typeface="Berlin Sans FB"/>
              </a:rPr>
              <a:t>$13 Trillion AI value creation by 2030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  <p:pic>
        <p:nvPicPr>
          <p:cNvPr id="309" name="Google Shape;155;p20" descr=""/>
          <p:cNvPicPr/>
          <p:nvPr/>
        </p:nvPicPr>
        <p:blipFill>
          <a:blip r:embed="rId2"/>
          <a:stretch/>
        </p:blipFill>
        <p:spPr>
          <a:xfrm>
            <a:off x="1771560" y="1886040"/>
            <a:ext cx="5543280" cy="2342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6" name="TextShape 2"/>
          <p:cNvSpPr txBox="1"/>
          <p:nvPr/>
        </p:nvSpPr>
        <p:spPr>
          <a:xfrm>
            <a:off x="1143000" y="2701440"/>
            <a:ext cx="6857640" cy="1241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257" name="Google Shape;236;p1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7632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solidFill>
            <a:srgbClr val="cc3366"/>
          </a:solidFill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AI acquisitions in 2020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457200" y="1200240"/>
            <a:ext cx="8229240" cy="3394080"/>
          </a:xfrm>
          <a:prstGeom prst="rect">
            <a:avLst/>
          </a:prstGeom>
          <a:solidFill>
            <a:srgbClr val="ffffff"/>
          </a:solidFill>
          <a:ln w="6480">
            <a:noFill/>
          </a:ln>
        </p:spPr>
        <p:txBody>
          <a:bodyPr>
            <a:normAutofit fontScale="65000"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Apple Acquired Xnor.ai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NVIDIA Bought Mellanox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Amazon Bought Zoox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Snap Acquired AI Factory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Accenture Acquires Byte 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Brillio Acquires Cognetik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Microsoft Acquired Softomotive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Intel Bought Startup Moovit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solidFill>
            <a:srgbClr val="cc3366"/>
          </a:solidFill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AI disciplines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3" name="TextShape 2"/>
          <p:cNvSpPr txBox="1"/>
          <p:nvPr/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 w="6480"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Machine Learning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Data Science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Deep Learning / Neural Network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Supervised Learning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Un supervised learning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Reinforcement Learning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solidFill>
            <a:srgbClr val="cc3366"/>
          </a:solidFill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Convolutional Neural Network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 w="6480">
            <a:noFill/>
          </a:ln>
        </p:spPr>
        <p:txBody>
          <a:bodyPr>
            <a:normAutofit fontScale="28000"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Convolutional Neural Networks (ConvNets or CNNs) are a category of Neural Networks that have proven very effective in areas such as image recognition and classification. 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ConvNets have been successful in identifying faces, objects and traffic signs apart from powering vision in robots and self driving cars.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Very similar to ordinary ANN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ConvNet architectures make the explicit assumption that the inputs are images, which allows us to encode certain properties into the architecture.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solidFill>
            <a:srgbClr val="cc3366"/>
          </a:solidFill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Layers of CNN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7" name="TextShape 2"/>
          <p:cNvSpPr txBox="1"/>
          <p:nvPr/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 w="648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A simple ConvNet is a sequence of layers, and every layer of a ConvNet transforms one volume of activations to another through a differentiable function.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Convolutional Layer, Pooling Layer, and Fully-Connected Layer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solidFill>
            <a:srgbClr val="cc3366"/>
          </a:solidFill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Convolution layer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19" name="Content Placeholder 4" descr="convolution_schematic.gif"/>
          <p:cNvPicPr/>
          <p:nvPr/>
        </p:nvPicPr>
        <p:blipFill>
          <a:blip r:embed="rId2"/>
          <a:stretch/>
        </p:blipFill>
        <p:spPr>
          <a:xfrm>
            <a:off x="1571760" y="1143000"/>
            <a:ext cx="6000480" cy="342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solidFill>
            <a:srgbClr val="cc3366"/>
          </a:solidFill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Feature Maps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1" name="Picture 2" descr=""/>
          <p:cNvPicPr/>
          <p:nvPr/>
        </p:nvPicPr>
        <p:blipFill>
          <a:blip r:embed="rId2"/>
          <a:stretch/>
        </p:blipFill>
        <p:spPr>
          <a:xfrm>
            <a:off x="2340720" y="1063080"/>
            <a:ext cx="4228920" cy="356400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solidFill>
            <a:srgbClr val="cc3366"/>
          </a:solidFill>
          <a:ln>
            <a:noFill/>
          </a:ln>
        </p:spPr>
        <p:txBody>
          <a:bodyPr anchor="ctr">
            <a:normAutofit fontScale="47000"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Feature extraction through layers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3" name="Picture 2" descr=""/>
          <p:cNvPicPr/>
          <p:nvPr/>
        </p:nvPicPr>
        <p:blipFill>
          <a:blip r:embed="rId2"/>
          <a:srcRect l="0" t="0" r="0" b="15218"/>
          <a:stretch/>
        </p:blipFill>
        <p:spPr>
          <a:xfrm>
            <a:off x="2023920" y="1063080"/>
            <a:ext cx="5096160" cy="352836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solidFill>
            <a:srgbClr val="cc3366"/>
          </a:solidFill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Pooling layer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5" name="Picture 2" descr=""/>
          <p:cNvPicPr/>
          <p:nvPr/>
        </p:nvPicPr>
        <p:blipFill>
          <a:blip r:embed="rId2"/>
          <a:stretch/>
        </p:blipFill>
        <p:spPr>
          <a:xfrm>
            <a:off x="2240280" y="1063080"/>
            <a:ext cx="4268520" cy="363780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solidFill>
            <a:srgbClr val="cc3366"/>
          </a:solidFill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LeNet architecture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7" name="Picture 2" descr=""/>
          <p:cNvPicPr/>
          <p:nvPr/>
        </p:nvPicPr>
        <p:blipFill>
          <a:blip r:embed="rId2"/>
          <a:stretch/>
        </p:blipFill>
        <p:spPr>
          <a:xfrm>
            <a:off x="1542960" y="1371600"/>
            <a:ext cx="6044040" cy="297144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solidFill>
            <a:srgbClr val="cc3366"/>
          </a:solidFill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Data Augmentation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9" name="Picture 2" descr=""/>
          <p:cNvPicPr/>
          <p:nvPr/>
        </p:nvPicPr>
        <p:blipFill>
          <a:blip r:embed="rId2"/>
          <a:srcRect l="0" t="0" r="0" b="5022"/>
          <a:stretch/>
        </p:blipFill>
        <p:spPr>
          <a:xfrm>
            <a:off x="2576880" y="1135440"/>
            <a:ext cx="3803760" cy="352836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1236960" y="784800"/>
            <a:ext cx="7038720" cy="486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Aharoni"/>
              </a:rPr>
              <a:t>Topics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1236960" y="1620000"/>
            <a:ext cx="3017880" cy="175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SzPct val="124000"/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Montserrat"/>
                <a:ea typeface="Montserrat"/>
              </a:rPr>
              <a:t>Introduction to AI</a:t>
            </a:r>
            <a:endParaRPr b="0" lang="en-US" sz="18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SzPct val="124000"/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Montserrat"/>
                <a:ea typeface="Montserrat"/>
              </a:rPr>
              <a:t>Machine Learning</a:t>
            </a:r>
            <a:endParaRPr b="0" lang="en-US" sz="18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SzPct val="124000"/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Montserrat"/>
                <a:ea typeface="Montserrat"/>
              </a:rPr>
              <a:t>ML Learning types</a:t>
            </a:r>
            <a:endParaRPr b="0" lang="en-US" sz="18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SzPct val="124000"/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Montserrat"/>
                <a:ea typeface="Montserrat"/>
              </a:rPr>
              <a:t>Deep learning </a:t>
            </a:r>
            <a:endParaRPr b="0" lang="en-US" sz="18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SzPct val="124000"/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Montserrat"/>
                <a:ea typeface="Montserrat"/>
              </a:rPr>
              <a:t>ANN, CNN, RNN and LSTM</a:t>
            </a:r>
            <a:endParaRPr b="0" lang="en-US" sz="18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SzPct val="124000"/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Montserrat"/>
                <a:ea typeface="Montserrat"/>
              </a:rPr>
              <a:t>Career in AI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solidFill>
            <a:srgbClr val="cc3366"/>
          </a:solidFill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Transfer Learning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31" name="Picture 2" descr=""/>
          <p:cNvPicPr/>
          <p:nvPr/>
        </p:nvPicPr>
        <p:blipFill>
          <a:blip r:embed="rId2"/>
          <a:srcRect l="0" t="0" r="0" b="8998"/>
          <a:stretch/>
        </p:blipFill>
        <p:spPr>
          <a:xfrm>
            <a:off x="1657440" y="1063080"/>
            <a:ext cx="5478480" cy="360468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solidFill>
            <a:srgbClr val="cc3366"/>
          </a:solidFill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Inception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33" name="Picture 2" descr=""/>
          <p:cNvPicPr/>
          <p:nvPr/>
        </p:nvPicPr>
        <p:blipFill>
          <a:blip r:embed="rId2"/>
          <a:stretch/>
        </p:blipFill>
        <p:spPr>
          <a:xfrm>
            <a:off x="1428840" y="1257480"/>
            <a:ext cx="6207480" cy="342864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solidFill>
            <a:srgbClr val="cc3366"/>
          </a:solidFill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ResNet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35" name="Picture 2" descr=""/>
          <p:cNvPicPr/>
          <p:nvPr/>
        </p:nvPicPr>
        <p:blipFill>
          <a:blip r:embed="rId2"/>
          <a:stretch/>
        </p:blipFill>
        <p:spPr>
          <a:xfrm>
            <a:off x="3086280" y="1314360"/>
            <a:ext cx="3128760" cy="326412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solidFill>
            <a:srgbClr val="cc3366"/>
          </a:solidFill>
          <a:ln>
            <a:noFill/>
          </a:ln>
        </p:spPr>
        <p:txBody>
          <a:bodyPr anchor="ctr">
            <a:normAutofit fontScale="47000"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Recurrent Neural Network (RNN)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7" name="TextShape 2"/>
          <p:cNvSpPr txBox="1"/>
          <p:nvPr/>
        </p:nvSpPr>
        <p:spPr>
          <a:xfrm>
            <a:off x="457200" y="1200240"/>
            <a:ext cx="8229240" cy="3394080"/>
          </a:xfrm>
          <a:prstGeom prst="rect">
            <a:avLst/>
          </a:prstGeom>
          <a:solidFill>
            <a:srgbClr val="ffffff"/>
          </a:solidFill>
          <a:ln w="648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d60093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d60093"/>
                </a:solidFill>
                <a:latin typeface="Berlin Sans FB"/>
              </a:rPr>
              <a:t>A recurrent neural network (RNN) processes sequences by iterating through the sequence elements and maintaining a state containing information relative to what it has seen so far. 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d60093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d60093"/>
                </a:solidFill>
                <a:latin typeface="Berlin Sans FB"/>
              </a:rPr>
              <a:t>In effect, an RNN is a type of neural network that has an internal loop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solidFill>
            <a:srgbClr val="cc3366"/>
          </a:solidFill>
          <a:ln>
            <a:noFill/>
          </a:ln>
        </p:spPr>
        <p:txBody>
          <a:bodyPr anchor="ctr">
            <a:normAutofit fontScale="47000"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Recurrent Neural Network (RNN)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39" name="Picture 2" descr=""/>
          <p:cNvPicPr/>
          <p:nvPr/>
        </p:nvPicPr>
        <p:blipFill>
          <a:blip r:embed="rId2"/>
          <a:srcRect l="0" t="0" r="0" b="20586"/>
          <a:stretch/>
        </p:blipFill>
        <p:spPr>
          <a:xfrm>
            <a:off x="2914560" y="1657440"/>
            <a:ext cx="3242880" cy="245700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solidFill>
            <a:srgbClr val="cc3366"/>
          </a:solidFill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RNN pseudo-code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41" name="Picture 2" descr=""/>
          <p:cNvPicPr/>
          <p:nvPr/>
        </p:nvPicPr>
        <p:blipFill>
          <a:blip r:embed="rId2"/>
          <a:stretch/>
        </p:blipFill>
        <p:spPr>
          <a:xfrm>
            <a:off x="1486080" y="1943280"/>
            <a:ext cx="6114600" cy="154260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solidFill>
            <a:srgbClr val="cc3366"/>
          </a:solidFill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Limitations of RNN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3" name="TextShape 2"/>
          <p:cNvSpPr txBox="1"/>
          <p:nvPr/>
        </p:nvSpPr>
        <p:spPr>
          <a:xfrm>
            <a:off x="457200" y="1200240"/>
            <a:ext cx="8229240" cy="3394080"/>
          </a:xfrm>
          <a:prstGeom prst="rect">
            <a:avLst/>
          </a:prstGeom>
          <a:solidFill>
            <a:srgbClr val="ffffff"/>
          </a:solidFill>
          <a:ln w="6480">
            <a:noFill/>
          </a:ln>
        </p:spPr>
        <p:txBody>
          <a:bodyPr>
            <a:normAutofit fontScale="30000"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RNN has a major issue: although it should theoretically be able to retain at time t information about inputs seen many timesteps before, in practice, such long-term dependencies are impossible to learn. 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This is due to the vanishing gradient problem, an effect that is similar to what is observed with non-recurrent networks (feedforward networks) that are many layers deep: as you keep adding layers to a network, the network eventually becomes untrainable. 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Picture 2" descr=""/>
          <p:cNvPicPr/>
          <p:nvPr/>
        </p:nvPicPr>
        <p:blipFill>
          <a:blip r:embed="rId2"/>
          <a:stretch/>
        </p:blipFill>
        <p:spPr>
          <a:xfrm>
            <a:off x="1414440" y="968040"/>
            <a:ext cx="6314760" cy="320724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oup 1"/>
          <p:cNvGrpSpPr/>
          <p:nvPr/>
        </p:nvGrpSpPr>
        <p:grpSpPr>
          <a:xfrm>
            <a:off x="1170360" y="1657440"/>
            <a:ext cx="6830280" cy="1942560"/>
            <a:chOff x="1170360" y="1657440"/>
            <a:chExt cx="6830280" cy="1942560"/>
          </a:xfrm>
        </p:grpSpPr>
        <p:pic>
          <p:nvPicPr>
            <p:cNvPr id="346" name="Picture 2" descr=""/>
            <p:cNvPicPr/>
            <p:nvPr/>
          </p:nvPicPr>
          <p:blipFill>
            <a:blip r:embed="rId2"/>
            <a:srcRect l="0" t="27261" r="0" b="0"/>
            <a:stretch/>
          </p:blipFill>
          <p:spPr>
            <a:xfrm>
              <a:off x="1170360" y="1657440"/>
              <a:ext cx="6830280" cy="1599840"/>
            </a:xfrm>
            <a:prstGeom prst="rect">
              <a:avLst/>
            </a:prstGeom>
            <a:ln w="9360">
              <a:noFill/>
            </a:ln>
          </p:spPr>
        </p:pic>
        <p:pic>
          <p:nvPicPr>
            <p:cNvPr id="347" name="Picture 3" descr=""/>
            <p:cNvPicPr/>
            <p:nvPr/>
          </p:nvPicPr>
          <p:blipFill>
            <a:blip r:embed="rId3"/>
            <a:srcRect l="0" t="53357" r="0" b="0"/>
            <a:stretch/>
          </p:blipFill>
          <p:spPr>
            <a:xfrm>
              <a:off x="1200240" y="3200400"/>
              <a:ext cx="6343200" cy="3996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348" name="TextShape 2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solidFill>
            <a:srgbClr val="cc3366"/>
          </a:solidFill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LSTM pseudo-code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685800" y="1597680"/>
            <a:ext cx="7772040" cy="1102320"/>
          </a:xfrm>
          <a:prstGeom prst="rect">
            <a:avLst/>
          </a:prstGeom>
          <a:solidFill>
            <a:srgbClr val="cc3366"/>
          </a:solidFill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Making a career in AI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786600" y="101088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haroni"/>
              </a:rPr>
              <a:t>AI and related disciplines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660600" y="1629720"/>
            <a:ext cx="5027760" cy="175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SzPct val="89000"/>
              <a:buFont typeface="Montserrat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latin typeface="Montserrat"/>
                <a:ea typeface="Montserrat"/>
              </a:rPr>
              <a:t>Machine Learning</a:t>
            </a:r>
            <a:endParaRPr b="0" lang="en-US" sz="18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SzPct val="89000"/>
              <a:buFont typeface="Montserrat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latin typeface="Montserrat"/>
                <a:ea typeface="Montserrat"/>
              </a:rPr>
              <a:t>Data Science</a:t>
            </a:r>
            <a:endParaRPr b="0" lang="en-US" sz="18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SzPct val="89000"/>
              <a:buFont typeface="Montserrat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latin typeface="Montserrat"/>
                <a:ea typeface="Montserrat"/>
              </a:rPr>
              <a:t>Deep Learning / Neural Network</a:t>
            </a:r>
            <a:endParaRPr b="0" lang="en-US" sz="18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SzPct val="89000"/>
              <a:buFont typeface="Montserrat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latin typeface="Montserrat"/>
                <a:ea typeface="Montserrat"/>
              </a:rPr>
              <a:t>Supervised Learning</a:t>
            </a:r>
            <a:endParaRPr b="0" lang="en-US" sz="18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SzPct val="89000"/>
              <a:buFont typeface="Montserrat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latin typeface="Montserrat"/>
                <a:ea typeface="Montserrat"/>
              </a:rPr>
              <a:t>Unsupervised learning</a:t>
            </a:r>
            <a:endParaRPr b="0" lang="en-US" sz="18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SzPct val="89000"/>
              <a:buFont typeface="Montserrat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latin typeface="Montserrat"/>
                <a:ea typeface="Montserrat"/>
              </a:rPr>
              <a:t>Reinforcement Learning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2" name="Google Shape;249;p20" descr=""/>
          <p:cNvPicPr/>
          <p:nvPr/>
        </p:nvPicPr>
        <p:blipFill>
          <a:blip r:embed="rId2"/>
          <a:stretch/>
        </p:blipFill>
        <p:spPr>
          <a:xfrm>
            <a:off x="5401800" y="744120"/>
            <a:ext cx="3309120" cy="3227760"/>
          </a:xfrm>
          <a:prstGeom prst="rect">
            <a:avLst/>
          </a:prstGeom>
          <a:ln w="7632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0" name="Table 1"/>
          <p:cNvGraphicFramePr/>
          <p:nvPr/>
        </p:nvGraphicFramePr>
        <p:xfrm>
          <a:off x="1487880" y="117360"/>
          <a:ext cx="6167880" cy="4454280"/>
        </p:xfrm>
        <a:graphic>
          <a:graphicData uri="http://schemas.openxmlformats.org/drawingml/2006/table">
            <a:tbl>
              <a:tblPr/>
              <a:tblGrid>
                <a:gridCol w="1791000"/>
                <a:gridCol w="4376880"/>
              </a:tblGrid>
              <a:tr h="328680">
                <a:tc>
                  <a:txBody>
                    <a:bodyPr lIns="51120" rIns="51120" tIns="0" bIns="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Company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51120" marR="51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3366"/>
                    </a:solidFill>
                  </a:tcPr>
                </a:tc>
                <a:tc>
                  <a:txBody>
                    <a:bodyPr lIns="51120" rIns="51120" tIns="0" bIns="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Deep Learning Tools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51120" marR="51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3366"/>
                    </a:solidFill>
                  </a:tcPr>
                </a:tc>
              </a:tr>
              <a:tr h="696960">
                <a:tc>
                  <a:txBody>
                    <a:bodyPr lIns="51120" rIns="51120" tIns="0" bIns="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cc3366"/>
                          </a:solidFill>
                          <a:latin typeface="Calibri"/>
                        </a:rPr>
                        <a:t>Amazon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51120" marR="51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1120" rIns="51120" tIns="0" bIns="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Amazon’s Deep Scalable Sparse Tensor Network Engine (DSSTNE) 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51120" marR="51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8680">
                <a:tc>
                  <a:txBody>
                    <a:bodyPr lIns="51120" rIns="51120" tIns="0" bIns="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cc3366"/>
                          </a:solidFill>
                          <a:latin typeface="Calibri"/>
                        </a:rPr>
                        <a:t>Amazon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51120" marR="51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1120" rIns="51120" tIns="0" bIns="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Amazon Web Service Machine Learning API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51120" marR="51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8680">
                <a:tc>
                  <a:txBody>
                    <a:bodyPr lIns="51120" rIns="51120" tIns="0" bIns="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cc3366"/>
                          </a:solidFill>
                          <a:latin typeface="Calibri"/>
                        </a:rPr>
                        <a:t>Google 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51120" marR="51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1120" rIns="51120" tIns="0" bIns="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Google API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51120" marR="51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8680">
                <a:tc>
                  <a:txBody>
                    <a:bodyPr lIns="51120" rIns="51120" tIns="0" bIns="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cc3366"/>
                          </a:solidFill>
                          <a:latin typeface="Calibri"/>
                        </a:rPr>
                        <a:t>Google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51120" marR="51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1120" rIns="51120" tIns="0" bIns="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Tensor Flow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51120" marR="51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72680">
                <a:tc>
                  <a:txBody>
                    <a:bodyPr lIns="51120" rIns="51120" tIns="0" bIns="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cc3366"/>
                          </a:solidFill>
                          <a:latin typeface="Calibri"/>
                        </a:rPr>
                        <a:t>Microsoft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51120" marR="51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1120" rIns="51120" tIns="0" bIns="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Microsoft Distributed Machine Learning Toolkit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51120" marR="51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8680">
                <a:tc>
                  <a:txBody>
                    <a:bodyPr lIns="51120" rIns="51120" tIns="0" bIns="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cc3366"/>
                          </a:solidFill>
                          <a:latin typeface="Calibri"/>
                        </a:rPr>
                        <a:t>Microsoft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51120" marR="51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1120" rIns="51120" tIns="0" bIns="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Microsoft Cognitive Toolkit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51120" marR="51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8680">
                <a:tc>
                  <a:txBody>
                    <a:bodyPr lIns="51120" rIns="51120" tIns="0" bIns="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cc3366"/>
                          </a:solidFill>
                          <a:latin typeface="Calibri"/>
                        </a:rPr>
                        <a:t>IBM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51120" marR="51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1120" rIns="51120" tIns="0" bIns="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IBM Watson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51120" marR="51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8680">
                <a:tc>
                  <a:txBody>
                    <a:bodyPr lIns="51120" rIns="51120" tIns="0" bIns="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cc3366"/>
                          </a:solidFill>
                          <a:latin typeface="Calibri"/>
                        </a:rPr>
                        <a:t>Apache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51120" marR="51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1120" rIns="51120" tIns="0" bIns="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Apache Spark MLlib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51120" marR="51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8680">
                <a:tc>
                  <a:txBody>
                    <a:bodyPr lIns="51120" rIns="51120" tIns="0" bIns="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cc3366"/>
                          </a:solidFill>
                          <a:latin typeface="Calibri"/>
                        </a:rPr>
                        <a:t>Samsung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51120" marR="51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1120" rIns="51120" tIns="0" bIns="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Veles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51120" marR="51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8680">
                <a:tc>
                  <a:txBody>
                    <a:bodyPr lIns="51120" rIns="51120" tIns="0" bIns="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cc3366"/>
                          </a:solidFill>
                          <a:latin typeface="Calibri"/>
                        </a:rPr>
                        <a:t>Alibaba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51120" marR="51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1120" rIns="51120" tIns="0" bIns="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Aliyun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51120" marR="51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6520">
                <a:tc>
                  <a:txBody>
                    <a:bodyPr lIns="51120" rIns="51120" tIns="0" bIns="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cc3366"/>
                          </a:solidFill>
                          <a:latin typeface="Calibri"/>
                        </a:rPr>
                        <a:t>Yahoo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51120" marR="51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1120" rIns="51120" tIns="0" bIns="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CafeOnSpark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51120" marR="51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solidFill>
            <a:srgbClr val="cc3366"/>
          </a:solidFill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Libraries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2" name="TextShape 2"/>
          <p:cNvSpPr txBox="1"/>
          <p:nvPr/>
        </p:nvSpPr>
        <p:spPr>
          <a:xfrm>
            <a:off x="457200" y="1200240"/>
            <a:ext cx="8229240" cy="3394080"/>
          </a:xfrm>
          <a:prstGeom prst="rect">
            <a:avLst/>
          </a:prstGeom>
          <a:solidFill>
            <a:srgbClr val="ffffff"/>
          </a:solidFill>
          <a:ln w="648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Numpy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Pandas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Matplotlib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Scikitlearn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Tensorflow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solidFill>
            <a:srgbClr val="cc3366"/>
          </a:solidFill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Tensorflow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4" name="TextShape 2"/>
          <p:cNvSpPr txBox="1"/>
          <p:nvPr/>
        </p:nvSpPr>
        <p:spPr>
          <a:xfrm>
            <a:off x="457200" y="1200240"/>
            <a:ext cx="8229240" cy="3394080"/>
          </a:xfrm>
          <a:prstGeom prst="rect">
            <a:avLst/>
          </a:prstGeom>
          <a:solidFill>
            <a:srgbClr val="ffffff"/>
          </a:solidFill>
          <a:ln w="648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Python-based neural network framework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Google open source project on Github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Released November 2015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Runs highly optimized C++ code for actual calculations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solidFill>
            <a:srgbClr val="cc3366"/>
          </a:solidFill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Conclusion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6" name="TextShape 2"/>
          <p:cNvSpPr txBox="1"/>
          <p:nvPr/>
        </p:nvSpPr>
        <p:spPr>
          <a:xfrm>
            <a:off x="457200" y="1200240"/>
            <a:ext cx="8229240" cy="3394080"/>
          </a:xfrm>
          <a:prstGeom prst="rect">
            <a:avLst/>
          </a:prstGeom>
          <a:solidFill>
            <a:srgbClr val="ffffff"/>
          </a:solidFill>
          <a:ln w="6480">
            <a:solidFill>
              <a:srgbClr val="cc3366"/>
            </a:solidFill>
            <a:round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CNN is the universal algorithm for computer vision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RNN and its variants are used for natural language processing tasks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Berlin Sans FB"/>
              </a:rPr>
              <a:t>Both CNN and RNN can be used for processing sequential data</a:t>
            </a:r>
            <a:endParaRPr b="0" lang="en-US" sz="3200" spc="-1" strike="noStrike">
              <a:solidFill>
                <a:srgbClr val="d60093"/>
              </a:solidFill>
              <a:latin typeface="Berlin Sans FB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1689480" y="1787040"/>
            <a:ext cx="6092280" cy="3015720"/>
          </a:xfrm>
          <a:prstGeom prst="rect">
            <a:avLst/>
          </a:prstGeom>
          <a:noFill/>
          <a:ln>
            <a:solidFill>
              <a:srgbClr val="cc3366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9600" spc="-1" strike="noStrike">
                <a:solidFill>
                  <a:srgbClr val="ffffff"/>
                </a:solidFill>
                <a:latin typeface="Calibri"/>
              </a:rPr>
              <a:t>Thank You!</a:t>
            </a:r>
            <a:endParaRPr b="0" lang="en-US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1362960" y="100080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000000"/>
                </a:solidFill>
                <a:latin typeface="Aharoni"/>
              </a:rPr>
              <a:t>Artificial Intelligence </a:t>
            </a:r>
            <a:br/>
            <a:r>
              <a:rPr b="0" lang="en-GB" sz="3200" spc="-1" strike="noStrike">
                <a:solidFill>
                  <a:srgbClr val="000000"/>
                </a:solidFill>
                <a:latin typeface="Calibri Light"/>
              </a:rPr>
              <a:t>Symbolic A.I / Classical Programming</a:t>
            </a:r>
            <a:br/>
            <a:r>
              <a:rPr b="0" lang="en-GB" sz="3200" spc="-1" strike="noStrike">
                <a:solidFill>
                  <a:srgbClr val="000000"/>
                </a:solidFill>
                <a:latin typeface="Calibri Light"/>
              </a:rPr>
              <a:t>Machine Learning</a:t>
            </a:r>
            <a:br/>
            <a:r>
              <a:rPr b="0" lang="en-GB" sz="3200" spc="-1" strike="noStrike">
                <a:solidFill>
                  <a:srgbClr val="000000"/>
                </a:solidFill>
                <a:latin typeface="Calibri Light"/>
              </a:rPr>
              <a:t>Deep Learning 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1362960" y="100080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000000"/>
                </a:solidFill>
                <a:latin typeface="Aharoni"/>
              </a:rPr>
              <a:t>Artificial Intelligence </a:t>
            </a:r>
            <a:br/>
            <a:r>
              <a:rPr b="0" lang="en-GB" sz="3200" spc="-1" strike="noStrike">
                <a:solidFill>
                  <a:srgbClr val="000000"/>
                </a:solidFill>
                <a:latin typeface="Calibri Light"/>
              </a:rPr>
              <a:t>Symbolic A.I / Classical Programming</a:t>
            </a:r>
            <a:br/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5" name="Google Shape;260;p22" descr=""/>
          <p:cNvPicPr/>
          <p:nvPr/>
        </p:nvPicPr>
        <p:blipFill>
          <a:blip r:embed="rId2"/>
          <a:srcRect l="14011" t="28223" r="45888" b="52352"/>
          <a:stretch/>
        </p:blipFill>
        <p:spPr>
          <a:xfrm>
            <a:off x="1362960" y="1914840"/>
            <a:ext cx="5501160" cy="1544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583560" y="15192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Aharoni"/>
              </a:rPr>
              <a:t>Artificial Intelligence 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Calibri Light"/>
              </a:rPr>
              <a:t>Symbolic A.I / Classical Programming</a:t>
            </a:r>
            <a:br/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7" name="Google Shape;266;p23" descr=""/>
          <p:cNvPicPr/>
          <p:nvPr/>
        </p:nvPicPr>
        <p:blipFill>
          <a:blip r:embed="rId2"/>
          <a:srcRect l="26783" t="51334" r="48758" b="39641"/>
          <a:stretch/>
        </p:blipFill>
        <p:spPr>
          <a:xfrm>
            <a:off x="410400" y="3714840"/>
            <a:ext cx="3674160" cy="761040"/>
          </a:xfrm>
          <a:prstGeom prst="rect">
            <a:avLst/>
          </a:prstGeom>
          <a:ln>
            <a:noFill/>
          </a:ln>
        </p:spPr>
      </p:pic>
      <p:pic>
        <p:nvPicPr>
          <p:cNvPr id="268" name="Google Shape;267;p23" descr=""/>
          <p:cNvPicPr/>
          <p:nvPr/>
        </p:nvPicPr>
        <p:blipFill>
          <a:blip r:embed="rId3"/>
          <a:srcRect l="25483" t="54469" r="60188" b="6732"/>
          <a:stretch/>
        </p:blipFill>
        <p:spPr>
          <a:xfrm>
            <a:off x="1882080" y="992160"/>
            <a:ext cx="1848600" cy="2703600"/>
          </a:xfrm>
          <a:prstGeom prst="rect">
            <a:avLst/>
          </a:prstGeom>
          <a:ln>
            <a:noFill/>
          </a:ln>
        </p:spPr>
      </p:pic>
      <p:pic>
        <p:nvPicPr>
          <p:cNvPr id="269" name="Google Shape;268;p23" descr=""/>
          <p:cNvPicPr/>
          <p:nvPr/>
        </p:nvPicPr>
        <p:blipFill>
          <a:blip r:embed="rId4"/>
          <a:srcRect l="22199" t="50477" r="70068" b="41171"/>
          <a:stretch/>
        </p:blipFill>
        <p:spPr>
          <a:xfrm>
            <a:off x="7192440" y="3382560"/>
            <a:ext cx="1144440" cy="694440"/>
          </a:xfrm>
          <a:prstGeom prst="rect">
            <a:avLst/>
          </a:prstGeom>
          <a:ln>
            <a:noFill/>
          </a:ln>
        </p:spPr>
      </p:pic>
      <p:sp>
        <p:nvSpPr>
          <p:cNvPr id="270" name="CustomShape 2"/>
          <p:cNvSpPr/>
          <p:nvPr/>
        </p:nvSpPr>
        <p:spPr>
          <a:xfrm>
            <a:off x="127440" y="3495600"/>
            <a:ext cx="11444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GB" sz="2100" spc="-1" strike="noStrike">
                <a:solidFill>
                  <a:srgbClr val="ffffff"/>
                </a:solidFill>
                <a:latin typeface="Lato"/>
                <a:ea typeface="Lato"/>
              </a:rPr>
              <a:t>Input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7622280" y="3026880"/>
            <a:ext cx="11444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GB" sz="2100" spc="-1" strike="noStrike">
                <a:solidFill>
                  <a:srgbClr val="ffffff"/>
                </a:solidFill>
                <a:latin typeface="Lato"/>
                <a:ea typeface="Lato"/>
              </a:rPr>
              <a:t>Output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272" name="Google Shape;272;p23" descr=""/>
          <p:cNvPicPr/>
          <p:nvPr/>
        </p:nvPicPr>
        <p:blipFill>
          <a:blip r:embed="rId5"/>
          <a:srcRect l="18483" t="28223" r="47690" b="52352"/>
          <a:stretch/>
        </p:blipFill>
        <p:spPr>
          <a:xfrm>
            <a:off x="5692680" y="275040"/>
            <a:ext cx="2806200" cy="913680"/>
          </a:xfrm>
          <a:prstGeom prst="rect">
            <a:avLst/>
          </a:prstGeom>
          <a:ln>
            <a:noFill/>
          </a:ln>
        </p:spPr>
      </p:pic>
      <p:pic>
        <p:nvPicPr>
          <p:cNvPr id="273" name="Google Shape;273;p23" descr=""/>
          <p:cNvPicPr/>
          <p:nvPr/>
        </p:nvPicPr>
        <p:blipFill>
          <a:blip r:embed="rId6"/>
          <a:srcRect l="23917" t="32288" r="54125" b="55595"/>
          <a:stretch/>
        </p:blipFill>
        <p:spPr>
          <a:xfrm>
            <a:off x="3842280" y="3227400"/>
            <a:ext cx="3349440" cy="1047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847080" y="345600"/>
            <a:ext cx="7902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haroni"/>
              </a:rPr>
              <a:t>Artificial Intelligence 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Calibri Light"/>
              </a:rPr>
              <a:t>Machine Learning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Calibri Light"/>
              </a:rPr>
              <a:t>There are lots of Algorithms like: (Naive Bayes, Decision Tree, Random Forest etc.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Calibri Light"/>
              </a:rPr>
              <a:t>Deep Learning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Calibri Light"/>
              </a:rPr>
              <a:t>Feature Engineering will be Automated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Calibri Light"/>
              </a:rPr>
              <a:t>Always Use Neural Network</a:t>
            </a:r>
            <a:br/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5" name="Google Shape;279;p24" descr=""/>
          <p:cNvPicPr/>
          <p:nvPr/>
        </p:nvPicPr>
        <p:blipFill>
          <a:blip r:embed="rId2"/>
          <a:srcRect l="14651" t="51348" r="47637" b="34242"/>
          <a:stretch/>
        </p:blipFill>
        <p:spPr>
          <a:xfrm>
            <a:off x="1428480" y="3211920"/>
            <a:ext cx="5348520" cy="1158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306;p27" descr=""/>
          <p:cNvPicPr/>
          <p:nvPr/>
        </p:nvPicPr>
        <p:blipFill>
          <a:blip r:embed="rId2"/>
          <a:srcRect l="14651" t="51348" r="47637" b="34242"/>
          <a:stretch/>
        </p:blipFill>
        <p:spPr>
          <a:xfrm>
            <a:off x="6104520" y="92520"/>
            <a:ext cx="2772000" cy="600120"/>
          </a:xfrm>
          <a:prstGeom prst="rect">
            <a:avLst/>
          </a:prstGeom>
          <a:ln>
            <a:noFill/>
          </a:ln>
        </p:spPr>
      </p:pic>
      <p:sp>
        <p:nvSpPr>
          <p:cNvPr id="277" name="CustomShape 1"/>
          <p:cNvSpPr/>
          <p:nvPr/>
        </p:nvSpPr>
        <p:spPr>
          <a:xfrm>
            <a:off x="1022760" y="233640"/>
            <a:ext cx="4970160" cy="179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haroni"/>
              </a:rPr>
              <a:t>Artificial Intelligence </a:t>
            </a:r>
            <a:endParaRPr b="0" lang="en-US" sz="3200" spc="-1" strike="noStrike"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StarSymbol"/>
              <a:buChar char="❏"/>
            </a:pPr>
            <a:r>
              <a:rPr b="0" lang="en-US" sz="2400" spc="-1" strike="noStrike">
                <a:solidFill>
                  <a:srgbClr val="000000"/>
                </a:solidFill>
                <a:latin typeface="Calibri Light"/>
              </a:rPr>
              <a:t>Machine Learning</a:t>
            </a:r>
            <a:endParaRPr b="0" lang="en-US" sz="2400" spc="-1" strike="noStrike"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StarSymbol"/>
              <a:buChar char="❏"/>
            </a:pPr>
            <a:r>
              <a:rPr b="0" lang="en-US" sz="2400" spc="-1" strike="noStrike">
                <a:solidFill>
                  <a:srgbClr val="000000"/>
                </a:solidFill>
                <a:latin typeface="Calibri Light"/>
              </a:rPr>
              <a:t>Deep Learning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78" name="Google Shape;286;p25" descr=""/>
          <p:cNvPicPr/>
          <p:nvPr/>
        </p:nvPicPr>
        <p:blipFill>
          <a:blip r:embed="rId3"/>
          <a:srcRect l="27970" t="51855" r="49341" b="40851"/>
          <a:stretch/>
        </p:blipFill>
        <p:spPr>
          <a:xfrm>
            <a:off x="560160" y="2621160"/>
            <a:ext cx="2665800" cy="480600"/>
          </a:xfrm>
          <a:prstGeom prst="rect">
            <a:avLst/>
          </a:prstGeom>
          <a:ln>
            <a:noFill/>
          </a:ln>
        </p:spPr>
      </p:pic>
      <p:pic>
        <p:nvPicPr>
          <p:cNvPr id="279" name="Google Shape;287;p25" descr=""/>
          <p:cNvPicPr/>
          <p:nvPr/>
        </p:nvPicPr>
        <p:blipFill>
          <a:blip r:embed="rId4"/>
          <a:srcRect l="22199" t="50477" r="70068" b="41171"/>
          <a:stretch/>
        </p:blipFill>
        <p:spPr>
          <a:xfrm>
            <a:off x="2081520" y="3159720"/>
            <a:ext cx="1144440" cy="694440"/>
          </a:xfrm>
          <a:prstGeom prst="rect">
            <a:avLst/>
          </a:prstGeom>
          <a:ln>
            <a:noFill/>
          </a:ln>
        </p:spPr>
      </p:pic>
      <p:pic>
        <p:nvPicPr>
          <p:cNvPr id="280" name="Google Shape;288;p25" descr=""/>
          <p:cNvPicPr/>
          <p:nvPr/>
        </p:nvPicPr>
        <p:blipFill>
          <a:blip r:embed="rId5"/>
          <a:srcRect l="24008" t="51348" r="53766" b="34242"/>
          <a:stretch/>
        </p:blipFill>
        <p:spPr>
          <a:xfrm>
            <a:off x="3321000" y="2701440"/>
            <a:ext cx="2665800" cy="979560"/>
          </a:xfrm>
          <a:prstGeom prst="rect">
            <a:avLst/>
          </a:prstGeom>
          <a:ln>
            <a:noFill/>
          </a:ln>
        </p:spPr>
      </p:pic>
      <p:pic>
        <p:nvPicPr>
          <p:cNvPr id="281" name="Google Shape;289;p25" descr=""/>
          <p:cNvPicPr/>
          <p:nvPr/>
        </p:nvPicPr>
        <p:blipFill>
          <a:blip r:embed="rId6"/>
          <a:srcRect l="25483" t="54469" r="60188" b="6732"/>
          <a:stretch/>
        </p:blipFill>
        <p:spPr>
          <a:xfrm>
            <a:off x="6099840" y="1552680"/>
            <a:ext cx="1924920" cy="2931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</TotalTime>
  <Application>LibreOffice/6.4.3.2$Linux_X86_64 LibreOffice_project/40$Build-2</Application>
  <Words>738</Words>
  <Paragraphs>149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Ahmed</dc:creator>
  <dc:description/>
  <dc:language>en-US</dc:language>
  <cp:lastModifiedBy/>
  <dcterms:modified xsi:type="dcterms:W3CDTF">2020-10-25T20:22:01Z</dcterms:modified>
  <cp:revision>19</cp:revision>
  <dc:subject/>
  <dc:title>PIE &amp; AI AI Global leaders  and  community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17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44</vt:i4>
  </property>
</Properties>
</file>